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j7mLZjhe9eFyuow/98q7ubS2RX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F85CC1-8393-4E06-8565-C8A51D98E76C}">
  <a:tblStyle styleId="{D2F85CC1-8393-4E06-8565-C8A51D98E76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F29283C-1168-4F5E-81AE-D7FE2A510E9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7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275554a745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1275554a745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" name="Google Shape;54;g1275554a745_1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17c73760e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1317c73760e_2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g1317c73760e_2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e3acd769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g11e3acd769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17c73760e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our final system architecture.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it shows the control flow of first key function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 an input, we get image from camera.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Then picture loader will take the captured image and feed it to the label recognizer.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label recognizer which is object detectio model will detect care labels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Then cloth name will be typed by user.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With labels and name, we can identify the unique cloth and we can save the data altogether to the database.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Saving and reloading the data is handled by the DB manager.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Whenever user requests the cloth data, the DB manager will access the DB to retrieve the information.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Finally using the UI presenters,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can visually show the stored clothes and laundry tips for each of the clothes to users.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317c73760e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17c73760e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When data is already stored and user wants to reload the same data once again,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Cloth presenter will be triggered and it requests the DB manager for accessing data.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By accessing the DB, DB manager will load all the clothes and their corresponding care label data from the DB.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Using the data from the DB, guidance presenter will show laundry guide for each care label.</a:t>
            </a:r>
            <a:endParaRPr/>
          </a:p>
        </p:txBody>
      </p:sp>
      <p:sp>
        <p:nvSpPr>
          <p:cNvPr id="241" name="Google Shape;241;g1317c73760e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75554a74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g1275554a74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17c73760e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317c73760e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first challenge was limited accuracy of object detection model.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 you guys might know, object detection cannot be 100 percent correct.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need some additional logic to support object detection.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 we add the function to let user double check the detected labels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After label detection, app shows reference images of detected labels.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 can check that the detection is correct.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the detection is wrong, app do it again from the first step.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317c73760e_2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17c73760e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1317c73760e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other difficult thing was recognizing user’s cloth by picture.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Cloth recognition is needed for our the second key function.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problem is that we need another more complex model for this recognition.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model training cost was also expensive.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need one model for each user and retraining when new cloth added.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Our solution is using user-labeled name.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 specify a name of a cloth after label detection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access its guidance using the name at anytime.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Using cloth name, we can serve the second use case without cloth recognition.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g1317c73760e_2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75554a74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g1275554a74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17c73760e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evaluation of our project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Accuracy is limited, but we let users check detected result to support limited accuracy.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Latency is fast enough to provide service without blocking.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also checked that our app maintain user data in the case of shutdown.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g1317c73760e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17c73760e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have two limitation.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One is limited accuracy.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 solve this limitation, we need much more dataset.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other is that user “manually” label the cloth name.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 can forget about the mapping of name and cloth.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One possible solution for this is adding cloth pictures in DB not only its name.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But it also make user feel uncomfortable.</a:t>
            </a:r>
            <a:endParaRPr/>
          </a:p>
        </p:txBody>
      </p:sp>
      <p:sp>
        <p:nvSpPr>
          <p:cNvPr id="312" name="Google Shape;312;g1317c73760e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75554a74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g1275554a74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17c73760e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our project schedule until midterm</a:t>
            </a:r>
            <a:endParaRPr/>
          </a:p>
        </p:txBody>
      </p:sp>
      <p:sp>
        <p:nvSpPr>
          <p:cNvPr id="326" name="Google Shape;326;g1317c73760e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17c73760e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what we do for our final demo.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design and implemented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picture loader, label recognition, data manager and GUI.</a:t>
            </a:r>
            <a:endParaRPr/>
          </a:p>
        </p:txBody>
      </p:sp>
      <p:sp>
        <p:nvSpPr>
          <p:cNvPr id="332" name="Google Shape;332;g1317c73760e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17c73760e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what we learned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 was great time to experience AI application.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TFLite and android studio provides user-friendly functionalities.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But making android application is quite complicated for us.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learned that even model is very accurate, it cannot be 100%.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Additional logic to support limited accuracy is necessary.</a:t>
            </a:r>
            <a:endParaRPr/>
          </a:p>
        </p:txBody>
      </p:sp>
      <p:sp>
        <p:nvSpPr>
          <p:cNvPr id="338" name="Google Shape;338;g1317c73760e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e3acd7692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all we prepared today.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Thank you for listening and please ask any question if you have.</a:t>
            </a:r>
            <a:endParaRPr/>
          </a:p>
        </p:txBody>
      </p:sp>
      <p:sp>
        <p:nvSpPr>
          <p:cNvPr id="344" name="Google Shape;344;g11e3acd7692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" name="Google Shape;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e3acd7692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the motivation of the project.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When you leave alone it is hard to do laundry.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Because there are so many things to consider and it is difficult to understand the care labels on the tag.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Therefore, we focus on giving people the chance to do laundry easily by giving information and guidance.</a:t>
            </a:r>
            <a:endParaRPr/>
          </a:p>
        </p:txBody>
      </p:sp>
      <p:sp>
        <p:nvSpPr>
          <p:cNvPr id="91" name="Google Shape;91;g11e3acd7692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17c73760e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Our idea is to give users guides for doing laundry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 give them information, we should be able to store user’s data and reload the data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data includes user’s clothes name and corresponding care labels.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Existing services related to laundry only includes laundry outsourcing applications.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Those applications are comfortable and useful.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But for the people living alone might feel unaffordable.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Therefore, our team made application called “Momdry” that interpreting care labels and helping people to do laundry by themselves</a:t>
            </a:r>
            <a:endParaRPr/>
          </a:p>
        </p:txBody>
      </p:sp>
      <p:sp>
        <p:nvSpPr>
          <p:cNvPr id="100" name="Google Shape;100;g1317c73760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17c73760e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1317c73760e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75554a74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 are two main use cases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First people who do not know about the care labels on the tags of the clothes.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them, we will provide laundry tips.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Second, if the tag of the cloth is washed away, there is no way people can find out how to wash the cloth.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Our application will save the data so that people can reuse it as long as they want.</a:t>
            </a:r>
            <a:endParaRPr/>
          </a:p>
        </p:txBody>
      </p:sp>
      <p:sp>
        <p:nvSpPr>
          <p:cNvPr id="113" name="Google Shape;113;g1275554a74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17c73760e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first key function of our application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 to detect care labels of the cloth and provide information on them.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this, user take a picture of a care labels.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 you can see in the middle,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By using object detection model, our application can detect washing symbols in care label and give information about it.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After that, user put the name of that clothes.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Then the data is stored to the User’s Cloth DB.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1317c73760e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17c73760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database successfully stores the user information, user can reload the data as a list.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 by just selecting the clothes name, user can get corresponding care label information.</a:t>
            </a:r>
            <a:endParaRPr/>
          </a:p>
        </p:txBody>
      </p:sp>
      <p:sp>
        <p:nvSpPr>
          <p:cNvPr id="160" name="Google Shape;160;g1317c73760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8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ctrTitle"/>
          </p:nvPr>
        </p:nvSpPr>
        <p:spPr>
          <a:xfrm rot="-845175">
            <a:off x="93127" y="1014820"/>
            <a:ext cx="7480464" cy="80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  <a:defRPr sz="5400">
                <a:solidFill>
                  <a:srgbClr val="027C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9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0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92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  <a:def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1"/>
          </p:nvPr>
        </p:nvSpPr>
        <p:spPr>
          <a:xfrm>
            <a:off x="323528" y="1340767"/>
            <a:ext cx="8568951" cy="4697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ftr" idx="11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ldNum" idx="12"/>
          </p:nvPr>
        </p:nvSpPr>
        <p:spPr>
          <a:xfrm>
            <a:off x="6553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92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7"/>
              </a:buClr>
              <a:buSzPts val="2500"/>
              <a:buFont typeface="Calibri"/>
              <a:buNone/>
              <a:defRPr sz="2500" b="1">
                <a:solidFill>
                  <a:srgbClr val="027C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323528" y="1340767"/>
            <a:ext cx="8568951" cy="4697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>
  <p:cSld name="1_사용자 지정 레이아웃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/>
          </p:nvPr>
        </p:nvSpPr>
        <p:spPr>
          <a:xfrm rot="-771867">
            <a:off x="1570847" y="814451"/>
            <a:ext cx="5770624" cy="132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  <a:defRPr sz="7000">
                <a:solidFill>
                  <a:srgbClr val="027C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Malgun Gothic"/>
              <a:buNone/>
              <a:defRPr sz="3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g"/><Relationship Id="rId4" Type="http://schemas.openxmlformats.org/officeDocument/2006/relationships/hyperlink" Target="http://drive.google.com/file/d/1L84mA8Kd4c1lJe5X8mcAZjrMrGr__ASM/vie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75554a745_1_128"/>
          <p:cNvSpPr txBox="1">
            <a:spLocks noGrp="1"/>
          </p:cNvSpPr>
          <p:nvPr>
            <p:ph type="ctrTitle"/>
          </p:nvPr>
        </p:nvSpPr>
        <p:spPr>
          <a:xfrm rot="-845260">
            <a:off x="1075259" y="1241027"/>
            <a:ext cx="5998612" cy="806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</a:pPr>
            <a:r>
              <a:rPr lang="en-US" sz="3500" b="1"/>
              <a:t>MOM</a:t>
            </a:r>
            <a:r>
              <a:rPr lang="en-US" sz="3500"/>
              <a:t>my, </a:t>
            </a:r>
            <a:r>
              <a:rPr lang="en-US" sz="3500">
                <a:solidFill>
                  <a:srgbClr val="DC9955"/>
                </a:solidFill>
              </a:rPr>
              <a:t>Help My</a:t>
            </a:r>
            <a:r>
              <a:rPr lang="en-US" sz="3500"/>
              <a:t> </a:t>
            </a:r>
            <a:r>
              <a:rPr lang="en-US" sz="3500" b="1">
                <a:solidFill>
                  <a:srgbClr val="EAC42D"/>
                </a:solidFill>
              </a:rPr>
              <a:t>LaunDRY!</a:t>
            </a:r>
            <a:endParaRPr sz="3500" b="1"/>
          </a:p>
        </p:txBody>
      </p:sp>
      <p:sp>
        <p:nvSpPr>
          <p:cNvPr id="57" name="Google Shape;57;g1275554a745_1_128"/>
          <p:cNvSpPr/>
          <p:nvPr/>
        </p:nvSpPr>
        <p:spPr>
          <a:xfrm rot="-845268">
            <a:off x="827763" y="1948053"/>
            <a:ext cx="6550720" cy="85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Final</a:t>
            </a:r>
            <a:r>
              <a:rPr lang="en-US" sz="25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Presentation</a:t>
            </a:r>
            <a:endParaRPr sz="25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Team 8</a:t>
            </a:r>
            <a:endParaRPr sz="25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g1275554a745_1_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59702">
            <a:off x="2275888" y="366674"/>
            <a:ext cx="3113803" cy="1197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1317c73760e_2_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650" y="1655900"/>
            <a:ext cx="3390876" cy="45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317c73760e_2_145"/>
          <p:cNvSpPr/>
          <p:nvPr/>
        </p:nvSpPr>
        <p:spPr>
          <a:xfrm>
            <a:off x="3920774" y="3703621"/>
            <a:ext cx="542100" cy="42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1317c73760e_2_145"/>
          <p:cNvSpPr txBox="1"/>
          <p:nvPr/>
        </p:nvSpPr>
        <p:spPr>
          <a:xfrm>
            <a:off x="864675" y="414625"/>
            <a:ext cx="4644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en-US"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</a:t>
            </a: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Demonstration</a:t>
            </a:r>
            <a:endParaRPr sz="2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g1317c73760e_2_145" title="final dem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2875" y="1612725"/>
            <a:ext cx="4383624" cy="460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g11e3acd7692_1_241"/>
          <p:cNvGrpSpPr/>
          <p:nvPr/>
        </p:nvGrpSpPr>
        <p:grpSpPr>
          <a:xfrm>
            <a:off x="4544042" y="2014241"/>
            <a:ext cx="2749200" cy="1725455"/>
            <a:chOff x="312020" y="663740"/>
            <a:chExt cx="2749200" cy="1725455"/>
          </a:xfrm>
        </p:grpSpPr>
        <p:sp>
          <p:nvSpPr>
            <p:cNvPr id="189" name="Google Shape;189;g11e3acd7692_1_241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g11e3acd7692_1_241"/>
            <p:cNvSpPr txBox="1"/>
            <p:nvPr/>
          </p:nvSpPr>
          <p:spPr>
            <a:xfrm>
              <a:off x="312020" y="1142395"/>
              <a:ext cx="2749200" cy="12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System </a:t>
              </a: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en-US" sz="25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rchitecture </a:t>
              </a: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lang="en-US" sz="25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verview</a:t>
              </a:r>
              <a:endParaRPr sz="2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11e3acd7692_1_241"/>
            <p:cNvSpPr/>
            <p:nvPr/>
          </p:nvSpPr>
          <p:spPr>
            <a:xfrm>
              <a:off x="318713" y="1602101"/>
              <a:ext cx="27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g1317c73760e_2_99"/>
          <p:cNvCxnSpPr/>
          <p:nvPr/>
        </p:nvCxnSpPr>
        <p:spPr>
          <a:xfrm flipH="1">
            <a:off x="5113675" y="3699600"/>
            <a:ext cx="77400" cy="1656300"/>
          </a:xfrm>
          <a:prstGeom prst="bentConnector3">
            <a:avLst>
              <a:gd name="adj1" fmla="val 412468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2" name="Google Shape;222;g1317c73760e_2_99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/>
              <a:t>System Architecture</a:t>
            </a:r>
            <a:endParaRPr/>
          </a:p>
        </p:txBody>
      </p:sp>
      <p:sp>
        <p:nvSpPr>
          <p:cNvPr id="223" name="Google Shape;223;g1317c73760e_2_99"/>
          <p:cNvSpPr txBox="1">
            <a:spLocks noGrp="1"/>
          </p:cNvSpPr>
          <p:nvPr>
            <p:ph type="body" idx="1"/>
          </p:nvPr>
        </p:nvSpPr>
        <p:spPr>
          <a:xfrm>
            <a:off x="323525" y="1340775"/>
            <a:ext cx="4548300" cy="44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457200" lvl="0" indent="-3527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300" b="1" i="0"/>
              <a:t>Input (Camera)</a:t>
            </a:r>
            <a:endParaRPr sz="2300" b="1" i="0"/>
          </a:p>
          <a:p>
            <a:pPr marL="457200" lvl="0" indent="-3527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300" i="0"/>
              <a:t>Image from Camera</a:t>
            </a:r>
            <a:endParaRPr sz="2300" i="0"/>
          </a:p>
          <a:p>
            <a:pPr marL="457200" lvl="0" indent="-3527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300" b="1" i="0"/>
              <a:t>Picture loader</a:t>
            </a:r>
            <a:endParaRPr sz="2300" b="1" i="0"/>
          </a:p>
          <a:p>
            <a:pPr marL="457200" lvl="0" indent="-3527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300" i="0"/>
              <a:t>Load taken picture and transfer it to recognizer</a:t>
            </a:r>
            <a:endParaRPr sz="2300" i="0"/>
          </a:p>
          <a:p>
            <a:pPr marL="457200" lvl="0" indent="-3527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300" b="1" i="0"/>
              <a:t>Label Recognizer</a:t>
            </a:r>
            <a:endParaRPr sz="2300" b="1" i="0"/>
          </a:p>
          <a:p>
            <a:pPr marL="457200" lvl="0" indent="-3527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300" i="0"/>
              <a:t>Extract guidance IDs from input image (object detection trained by us)</a:t>
            </a:r>
            <a:endParaRPr sz="2300" i="0"/>
          </a:p>
          <a:p>
            <a:pPr marL="457200" lvl="0" indent="-3527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300" b="1" i="0"/>
              <a:t>Cloth Name Recorder</a:t>
            </a:r>
            <a:endParaRPr sz="2300" b="1" i="0"/>
          </a:p>
          <a:p>
            <a:pPr marL="457200" lvl="0" indent="-3527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300" i="0"/>
              <a:t>Record name of cloth image data</a:t>
            </a:r>
            <a:endParaRPr sz="2300" i="0"/>
          </a:p>
          <a:p>
            <a:pPr marL="457200" lvl="0" indent="-3527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300" b="1" i="0"/>
              <a:t>User Cloth DB Manager (&amp; DB)</a:t>
            </a:r>
            <a:endParaRPr sz="2300" b="1" i="0"/>
          </a:p>
          <a:p>
            <a:pPr marL="457200" lvl="0" indent="-3527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300" i="0"/>
              <a:t>Store registered user clothes and care label data in the database</a:t>
            </a:r>
            <a:endParaRPr sz="2300" i="0"/>
          </a:p>
          <a:p>
            <a:pPr marL="457200" lvl="0" indent="-3473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200" b="1" i="0"/>
              <a:t>Presenters</a:t>
            </a:r>
            <a:endParaRPr sz="2200" b="1" i="0"/>
          </a:p>
          <a:p>
            <a:pPr marL="457200" lvl="0" indent="-3527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300" i="0"/>
              <a:t>Print list of clothes registered</a:t>
            </a:r>
            <a:endParaRPr sz="2300" i="0"/>
          </a:p>
          <a:p>
            <a:pPr marL="457200" lvl="0" indent="-3527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300" i="0"/>
              <a:t>Print guides for selected cloth</a:t>
            </a:r>
            <a:endParaRPr sz="2300" i="0"/>
          </a:p>
        </p:txBody>
      </p:sp>
      <p:sp>
        <p:nvSpPr>
          <p:cNvPr id="224" name="Google Shape;224;g1317c73760e_2_99"/>
          <p:cNvSpPr/>
          <p:nvPr/>
        </p:nvSpPr>
        <p:spPr>
          <a:xfrm>
            <a:off x="7093275" y="331145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Cloth Name Recorder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1317c73760e_2_99"/>
          <p:cNvSpPr/>
          <p:nvPr/>
        </p:nvSpPr>
        <p:spPr>
          <a:xfrm>
            <a:off x="5109989" y="4093300"/>
            <a:ext cx="3547800" cy="647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Cloth DB Manager</a:t>
            </a:r>
            <a:endParaRPr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1317c73760e_2_99"/>
          <p:cNvSpPr/>
          <p:nvPr/>
        </p:nvSpPr>
        <p:spPr>
          <a:xfrm>
            <a:off x="5121350" y="1538988"/>
            <a:ext cx="1625700" cy="647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Input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(Camera)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1317c73760e_2_99"/>
          <p:cNvSpPr/>
          <p:nvPr/>
        </p:nvSpPr>
        <p:spPr>
          <a:xfrm>
            <a:off x="5115300" y="5129050"/>
            <a:ext cx="3547800" cy="647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Guidance Presenter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" name="Google Shape;228;g1317c73760e_2_99"/>
          <p:cNvCxnSpPr/>
          <p:nvPr/>
        </p:nvCxnSpPr>
        <p:spPr>
          <a:xfrm flipH="1">
            <a:off x="5900975" y="2186088"/>
            <a:ext cx="5400" cy="22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9" name="Google Shape;229;g1317c73760e_2_99"/>
          <p:cNvCxnSpPr>
            <a:stCxn id="224" idx="2"/>
            <a:endCxn id="230" idx="0"/>
          </p:cNvCxnSpPr>
          <p:nvPr/>
        </p:nvCxnSpPr>
        <p:spPr>
          <a:xfrm>
            <a:off x="7916925" y="3958550"/>
            <a:ext cx="0" cy="13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1" name="Google Shape;231;g1317c73760e_2_99"/>
          <p:cNvSpPr txBox="1"/>
          <p:nvPr/>
        </p:nvSpPr>
        <p:spPr>
          <a:xfrm>
            <a:off x="6282600" y="5815525"/>
            <a:ext cx="12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 Flow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17c73760e_2_99"/>
          <p:cNvCxnSpPr>
            <a:stCxn id="225" idx="2"/>
            <a:endCxn id="227" idx="0"/>
          </p:cNvCxnSpPr>
          <p:nvPr/>
        </p:nvCxnSpPr>
        <p:spPr>
          <a:xfrm>
            <a:off x="6883889" y="4740400"/>
            <a:ext cx="5400" cy="38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3" name="Google Shape;233;g1317c73760e_2_99"/>
          <p:cNvSpPr/>
          <p:nvPr/>
        </p:nvSpPr>
        <p:spPr>
          <a:xfrm>
            <a:off x="7087950" y="243710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User Cloth Presenter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(Menu)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4" name="Google Shape;234;g1317c73760e_2_99"/>
          <p:cNvCxnSpPr>
            <a:stCxn id="233" idx="3"/>
            <a:endCxn id="225" idx="3"/>
          </p:cNvCxnSpPr>
          <p:nvPr/>
        </p:nvCxnSpPr>
        <p:spPr>
          <a:xfrm flipH="1">
            <a:off x="8657850" y="2760650"/>
            <a:ext cx="77400" cy="1656300"/>
          </a:xfrm>
          <a:prstGeom prst="bentConnector3">
            <a:avLst>
              <a:gd name="adj1" fmla="val -307655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5" name="Google Shape;235;g1317c73760e_2_99"/>
          <p:cNvSpPr/>
          <p:nvPr/>
        </p:nvSpPr>
        <p:spPr>
          <a:xfrm>
            <a:off x="5158900" y="3251913"/>
            <a:ext cx="1647300" cy="647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Label recognizer </a:t>
            </a:r>
            <a:endParaRPr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1317c73760e_2_99"/>
          <p:cNvSpPr/>
          <p:nvPr/>
        </p:nvSpPr>
        <p:spPr>
          <a:xfrm>
            <a:off x="5120738" y="2410525"/>
            <a:ext cx="1625700" cy="647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Picture loader</a:t>
            </a:r>
            <a:endParaRPr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7" name="Google Shape;237;g1317c73760e_2_99"/>
          <p:cNvCxnSpPr/>
          <p:nvPr/>
        </p:nvCxnSpPr>
        <p:spPr>
          <a:xfrm flipH="1">
            <a:off x="5900963" y="3074313"/>
            <a:ext cx="5400" cy="22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8" name="Google Shape;238;g1317c73760e_2_99"/>
          <p:cNvCxnSpPr/>
          <p:nvPr/>
        </p:nvCxnSpPr>
        <p:spPr>
          <a:xfrm>
            <a:off x="6753900" y="3583350"/>
            <a:ext cx="3480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g1317c73760e_2_183"/>
          <p:cNvCxnSpPr/>
          <p:nvPr/>
        </p:nvCxnSpPr>
        <p:spPr>
          <a:xfrm flipH="1">
            <a:off x="5113675" y="3699600"/>
            <a:ext cx="77400" cy="1656300"/>
          </a:xfrm>
          <a:prstGeom prst="bentConnector3">
            <a:avLst>
              <a:gd name="adj1" fmla="val 412468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4" name="Google Shape;244;g1317c73760e_2_183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/>
              <a:t>System Architecture</a:t>
            </a:r>
            <a:endParaRPr/>
          </a:p>
        </p:txBody>
      </p:sp>
      <p:sp>
        <p:nvSpPr>
          <p:cNvPr id="245" name="Google Shape;245;g1317c73760e_2_183"/>
          <p:cNvSpPr txBox="1">
            <a:spLocks noGrp="1"/>
          </p:cNvSpPr>
          <p:nvPr>
            <p:ph type="body" idx="1"/>
          </p:nvPr>
        </p:nvSpPr>
        <p:spPr>
          <a:xfrm>
            <a:off x="323525" y="1340775"/>
            <a:ext cx="4548300" cy="44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i="0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 b="1" i="0"/>
              <a:t>User Cloth Presenter</a:t>
            </a:r>
            <a:endParaRPr sz="2300" b="1" i="0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300" i="0"/>
              <a:t>Trigger DB to show all registered user cloth data</a:t>
            </a:r>
            <a:endParaRPr sz="2300" i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i="0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 b="1" i="0"/>
              <a:t>User Cloth DB Manager (&amp; DB)</a:t>
            </a:r>
            <a:endParaRPr sz="2300" b="1" i="0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300" i="0"/>
              <a:t>Store registered user clothes and care label data in the database</a:t>
            </a:r>
            <a:endParaRPr sz="2300" i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i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 b="1" i="0"/>
              <a:t>Presenters </a:t>
            </a:r>
            <a:endParaRPr sz="2200" b="1" i="0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300" i="0"/>
              <a:t>Print list of clothes registered</a:t>
            </a:r>
            <a:endParaRPr sz="2300" i="0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300" i="0"/>
              <a:t>Print guides for selected cloth</a:t>
            </a:r>
            <a:endParaRPr sz="2300" i="0"/>
          </a:p>
        </p:txBody>
      </p:sp>
      <p:sp>
        <p:nvSpPr>
          <p:cNvPr id="246" name="Google Shape;246;g1317c73760e_2_183"/>
          <p:cNvSpPr/>
          <p:nvPr/>
        </p:nvSpPr>
        <p:spPr>
          <a:xfrm>
            <a:off x="7093275" y="331145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Cloth Name Recorder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1317c73760e_2_183"/>
          <p:cNvSpPr/>
          <p:nvPr/>
        </p:nvSpPr>
        <p:spPr>
          <a:xfrm>
            <a:off x="5109989" y="4093300"/>
            <a:ext cx="3547800" cy="647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Cloth DB Manager</a:t>
            </a:r>
            <a:endParaRPr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317c73760e_2_183"/>
          <p:cNvSpPr/>
          <p:nvPr/>
        </p:nvSpPr>
        <p:spPr>
          <a:xfrm>
            <a:off x="5121350" y="1538988"/>
            <a:ext cx="1625700" cy="647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Input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(Camera)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1317c73760e_2_183"/>
          <p:cNvSpPr/>
          <p:nvPr/>
        </p:nvSpPr>
        <p:spPr>
          <a:xfrm>
            <a:off x="5115300" y="5129050"/>
            <a:ext cx="3547800" cy="647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Guidance Presenter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0" name="Google Shape;250;g1317c73760e_2_183"/>
          <p:cNvCxnSpPr/>
          <p:nvPr/>
        </p:nvCxnSpPr>
        <p:spPr>
          <a:xfrm flipH="1">
            <a:off x="5900975" y="2186088"/>
            <a:ext cx="5400" cy="22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1" name="Google Shape;251;g1317c73760e_2_183"/>
          <p:cNvCxnSpPr>
            <a:stCxn id="246" idx="2"/>
            <a:endCxn id="252" idx="0"/>
          </p:cNvCxnSpPr>
          <p:nvPr/>
        </p:nvCxnSpPr>
        <p:spPr>
          <a:xfrm>
            <a:off x="7916925" y="3958550"/>
            <a:ext cx="0" cy="13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3" name="Google Shape;253;g1317c73760e_2_183"/>
          <p:cNvSpPr txBox="1"/>
          <p:nvPr/>
        </p:nvSpPr>
        <p:spPr>
          <a:xfrm>
            <a:off x="6282600" y="5815525"/>
            <a:ext cx="12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 Flow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4" name="Google Shape;254;g1317c73760e_2_183"/>
          <p:cNvCxnSpPr>
            <a:stCxn id="247" idx="2"/>
            <a:endCxn id="249" idx="0"/>
          </p:cNvCxnSpPr>
          <p:nvPr/>
        </p:nvCxnSpPr>
        <p:spPr>
          <a:xfrm>
            <a:off x="6883889" y="4740400"/>
            <a:ext cx="5400" cy="38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5" name="Google Shape;255;g1317c73760e_2_183"/>
          <p:cNvSpPr/>
          <p:nvPr/>
        </p:nvSpPr>
        <p:spPr>
          <a:xfrm>
            <a:off x="7087950" y="243710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User Cloth Presenter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(Menu)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6" name="Google Shape;256;g1317c73760e_2_183"/>
          <p:cNvCxnSpPr>
            <a:stCxn id="255" idx="3"/>
            <a:endCxn id="247" idx="3"/>
          </p:cNvCxnSpPr>
          <p:nvPr/>
        </p:nvCxnSpPr>
        <p:spPr>
          <a:xfrm flipH="1">
            <a:off x="8657850" y="2760650"/>
            <a:ext cx="77400" cy="1656300"/>
          </a:xfrm>
          <a:prstGeom prst="bentConnector3">
            <a:avLst>
              <a:gd name="adj1" fmla="val -307655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7" name="Google Shape;257;g1317c73760e_2_183"/>
          <p:cNvSpPr/>
          <p:nvPr/>
        </p:nvSpPr>
        <p:spPr>
          <a:xfrm>
            <a:off x="5158900" y="3251913"/>
            <a:ext cx="1647300" cy="647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Label recognizer </a:t>
            </a:r>
            <a:endParaRPr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1317c73760e_2_183"/>
          <p:cNvSpPr txBox="1">
            <a:spLocks noGrp="1"/>
          </p:cNvSpPr>
          <p:nvPr>
            <p:ph type="body" idx="1"/>
          </p:nvPr>
        </p:nvSpPr>
        <p:spPr>
          <a:xfrm>
            <a:off x="323525" y="5815525"/>
            <a:ext cx="45483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/>
              <a:t>*Changes from mid presentation</a:t>
            </a:r>
            <a:endParaRPr sz="1800" i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i="0"/>
              <a:t>Combined DB Manager for user cloth &amp; care labels</a:t>
            </a:r>
            <a:endParaRPr sz="1400" i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i="0"/>
              <a:t>Removed  cloth type recognizer</a:t>
            </a:r>
            <a:endParaRPr sz="1400" i="0"/>
          </a:p>
        </p:txBody>
      </p:sp>
      <p:sp>
        <p:nvSpPr>
          <p:cNvPr id="259" name="Google Shape;259;g1317c73760e_2_183"/>
          <p:cNvSpPr/>
          <p:nvPr/>
        </p:nvSpPr>
        <p:spPr>
          <a:xfrm>
            <a:off x="5120738" y="2410525"/>
            <a:ext cx="1625700" cy="647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Picture loader</a:t>
            </a:r>
            <a:endParaRPr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0" name="Google Shape;260;g1317c73760e_2_183"/>
          <p:cNvCxnSpPr/>
          <p:nvPr/>
        </p:nvCxnSpPr>
        <p:spPr>
          <a:xfrm flipH="1">
            <a:off x="5900963" y="3074313"/>
            <a:ext cx="5400" cy="22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1" name="Google Shape;261;g1317c73760e_2_183"/>
          <p:cNvCxnSpPr/>
          <p:nvPr/>
        </p:nvCxnSpPr>
        <p:spPr>
          <a:xfrm>
            <a:off x="6753900" y="3583350"/>
            <a:ext cx="3480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75554a745_0_6"/>
          <p:cNvSpPr txBox="1"/>
          <p:nvPr/>
        </p:nvSpPr>
        <p:spPr>
          <a:xfrm>
            <a:off x="5076055" y="3296552"/>
            <a:ext cx="220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g1275554a745_0_6"/>
          <p:cNvGrpSpPr/>
          <p:nvPr/>
        </p:nvGrpSpPr>
        <p:grpSpPr>
          <a:xfrm>
            <a:off x="4544042" y="2014241"/>
            <a:ext cx="2749200" cy="2175830"/>
            <a:chOff x="312020" y="663740"/>
            <a:chExt cx="2749200" cy="2175830"/>
          </a:xfrm>
        </p:grpSpPr>
        <p:sp>
          <p:nvSpPr>
            <p:cNvPr id="268" name="Google Shape;268;g1275554a745_0_6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g1275554a745_0_6"/>
            <p:cNvSpPr txBox="1"/>
            <p:nvPr/>
          </p:nvSpPr>
          <p:spPr>
            <a:xfrm>
              <a:off x="312020" y="1207870"/>
              <a:ext cx="2749200" cy="16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Key </a:t>
              </a: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25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echnical </a:t>
              </a: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25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hallenges </a:t>
              </a:r>
              <a:endParaRPr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&amp; </a:t>
              </a:r>
              <a:endParaRPr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Solutions</a:t>
              </a:r>
              <a:endParaRPr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17c73760e_2_41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Challenges &amp; Solutions</a:t>
            </a:r>
            <a:endParaRPr/>
          </a:p>
        </p:txBody>
      </p:sp>
      <p:sp>
        <p:nvSpPr>
          <p:cNvPr id="276" name="Google Shape;276;g1317c73760e_2_41"/>
          <p:cNvSpPr txBox="1"/>
          <p:nvPr/>
        </p:nvSpPr>
        <p:spPr>
          <a:xfrm>
            <a:off x="216900" y="5630925"/>
            <a:ext cx="87102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Solution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.  Double check detected labels by users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Show reference image of detected labels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User can check that the detected images are same with references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1317c73760e_2_41"/>
          <p:cNvSpPr txBox="1"/>
          <p:nvPr/>
        </p:nvSpPr>
        <p:spPr>
          <a:xfrm>
            <a:off x="255500" y="1226650"/>
            <a:ext cx="82197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1.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detection accuracy is limited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detection cannot be 100% correct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need some logic to support object detection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g1317c73760e_2_41"/>
          <p:cNvPicPr preferRelativeResize="0"/>
          <p:nvPr/>
        </p:nvPicPr>
        <p:blipFill rotWithShape="1">
          <a:blip r:embed="rId3">
            <a:alphaModFix/>
          </a:blip>
          <a:srcRect l="8417" t="15296" r="9622" b="9976"/>
          <a:stretch/>
        </p:blipFill>
        <p:spPr>
          <a:xfrm>
            <a:off x="2513975" y="2510275"/>
            <a:ext cx="3493700" cy="297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17c73760e_2_53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Challenges &amp; Solutions</a:t>
            </a:r>
            <a:endParaRPr/>
          </a:p>
        </p:txBody>
      </p:sp>
      <p:sp>
        <p:nvSpPr>
          <p:cNvPr id="285" name="Google Shape;285;g1317c73760e_2_53"/>
          <p:cNvSpPr txBox="1"/>
          <p:nvPr/>
        </p:nvSpPr>
        <p:spPr>
          <a:xfrm>
            <a:off x="216900" y="4352800"/>
            <a:ext cx="87102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Solution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. Use user-labeled name to identify clothes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User specify name of the cloth after label detection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User can access guidance of the cloth using the name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User can choose to save the cloth or not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1317c73760e_2_53"/>
          <p:cNvSpPr txBox="1"/>
          <p:nvPr/>
        </p:nvSpPr>
        <p:spPr>
          <a:xfrm>
            <a:off x="255500" y="1331250"/>
            <a:ext cx="82197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2.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difficult to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recognize user’s cloth using pictures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cloth recognition need another model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cloth recognition is more complex than label detection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detailed recognition like fabric texture or user context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training cost is too expensive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retrain when new cloth added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model for each user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75554a745_0_68"/>
          <p:cNvSpPr txBox="1"/>
          <p:nvPr/>
        </p:nvSpPr>
        <p:spPr>
          <a:xfrm>
            <a:off x="5076055" y="3296552"/>
            <a:ext cx="220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g1275554a745_0_68"/>
          <p:cNvGrpSpPr/>
          <p:nvPr/>
        </p:nvGrpSpPr>
        <p:grpSpPr>
          <a:xfrm>
            <a:off x="4544042" y="2014241"/>
            <a:ext cx="2749200" cy="1021130"/>
            <a:chOff x="312020" y="663740"/>
            <a:chExt cx="2749200" cy="1021130"/>
          </a:xfrm>
        </p:grpSpPr>
        <p:sp>
          <p:nvSpPr>
            <p:cNvPr id="293" name="Google Shape;293;g1275554a745_0_68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g1275554a745_0_68"/>
            <p:cNvSpPr txBox="1"/>
            <p:nvPr/>
          </p:nvSpPr>
          <p:spPr>
            <a:xfrm>
              <a:off x="312020" y="1207870"/>
              <a:ext cx="27492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  <a:endParaRPr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17c73760e_2_85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/>
              <a:t>Evaluation</a:t>
            </a:r>
            <a:endParaRPr/>
          </a:p>
        </p:txBody>
      </p:sp>
      <p:pic>
        <p:nvPicPr>
          <p:cNvPr id="300" name="Google Shape;300;g1317c73760e_2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00975" y="1804938"/>
            <a:ext cx="872051" cy="87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1317c73760e_2_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975" y="3294576"/>
            <a:ext cx="872050" cy="87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317c73760e_2_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4513" y="4782400"/>
            <a:ext cx="872050" cy="8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317c73760e_2_85"/>
          <p:cNvSpPr txBox="1"/>
          <p:nvPr/>
        </p:nvSpPr>
        <p:spPr>
          <a:xfrm>
            <a:off x="1216575" y="1806750"/>
            <a:ext cx="6447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sz="22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Limited accuracy (More dataset required)</a:t>
            </a:r>
            <a:endParaRPr sz="22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i="1">
                <a:latin typeface="Calibri"/>
                <a:ea typeface="Calibri"/>
                <a:cs typeface="Calibri"/>
                <a:sym typeface="Calibri"/>
              </a:rPr>
              <a:t>Double check by users</a:t>
            </a:r>
            <a:endParaRPr sz="22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1317c73760e_2_85"/>
          <p:cNvSpPr txBox="1"/>
          <p:nvPr/>
        </p:nvSpPr>
        <p:spPr>
          <a:xfrm>
            <a:off x="1216575" y="3294575"/>
            <a:ext cx="6632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Latency</a:t>
            </a:r>
            <a:endParaRPr sz="22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Human-unrecognizable Latency (Seamless Service)</a:t>
            </a:r>
            <a:endParaRPr sz="22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1317c73760e_2_85"/>
          <p:cNvSpPr txBox="1"/>
          <p:nvPr/>
        </p:nvSpPr>
        <p:spPr>
          <a:xfrm>
            <a:off x="1216575" y="4782400"/>
            <a:ext cx="6501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Durability</a:t>
            </a:r>
            <a:endParaRPr sz="22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persistence on shutdown or crash</a:t>
            </a:r>
            <a:endParaRPr sz="22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6" name="Google Shape;306;g1317c73760e_2_85"/>
          <p:cNvGraphicFramePr/>
          <p:nvPr/>
        </p:nvGraphicFramePr>
        <p:xfrm>
          <a:off x="7415050" y="12472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{D2F85CC1-8393-4E06-8565-C8A51D98E76C}</a:tableStyleId>
              </a:tblPr>
              <a:tblGrid>
                <a:gridCol w="8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3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Demo</a:t>
                      </a:r>
                      <a:endParaRPr sz="1800"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7" name="Google Shape;307;g1317c73760e_2_8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12525" y="3691909"/>
            <a:ext cx="705350" cy="6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317c73760e_2_8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06375" y="5075834"/>
            <a:ext cx="705350" cy="6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317c73760e_2_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67544" y="2307975"/>
            <a:ext cx="795319" cy="6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17c73760e_2_70"/>
          <p:cNvSpPr txBox="1">
            <a:spLocks noGrp="1"/>
          </p:cNvSpPr>
          <p:nvPr>
            <p:ph type="title"/>
          </p:nvPr>
        </p:nvSpPr>
        <p:spPr>
          <a:xfrm>
            <a:off x="825732" y="273773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Limitation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15" name="Google Shape;315;g1317c73760e_2_70"/>
          <p:cNvSpPr txBox="1"/>
          <p:nvPr/>
        </p:nvSpPr>
        <p:spPr>
          <a:xfrm>
            <a:off x="295475" y="1337400"/>
            <a:ext cx="8444100" cy="3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●"/>
            </a:pP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Limited accuracy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-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collect more dataset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Malgun Gothic"/>
              <a:buChar char="●"/>
            </a:pP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User manually label the cloth name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User can forget about the name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Add cloth pictures to DB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but we thought user can feel uncomfortable </a:t>
            </a:r>
            <a:b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to take additional picture to save it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2"/>
          <p:cNvGrpSpPr/>
          <p:nvPr/>
        </p:nvGrpSpPr>
        <p:grpSpPr>
          <a:xfrm>
            <a:off x="4317762" y="1526709"/>
            <a:ext cx="4031637" cy="477000"/>
            <a:chOff x="4317762" y="1226134"/>
            <a:chExt cx="4031637" cy="477000"/>
          </a:xfrm>
        </p:grpSpPr>
        <p:sp>
          <p:nvSpPr>
            <p:cNvPr id="64" name="Google Shape;64;p2"/>
            <p:cNvSpPr txBox="1"/>
            <p:nvPr/>
          </p:nvSpPr>
          <p:spPr>
            <a:xfrm>
              <a:off x="4857099" y="1264525"/>
              <a:ext cx="3492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Motivation &amp; Proposed Idea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DC9955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sz="2500" b="1" i="0" u="none" strike="noStrike" cap="none">
                <a:solidFill>
                  <a:srgbClr val="DC995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" name="Google Shape;66;p2"/>
          <p:cNvSpPr txBox="1"/>
          <p:nvPr/>
        </p:nvSpPr>
        <p:spPr>
          <a:xfrm>
            <a:off x="1780259" y="2670168"/>
            <a:ext cx="241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27CD7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2400" b="1" i="0" u="none" strike="noStrike" cap="none">
              <a:solidFill>
                <a:srgbClr val="027C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" name="Google Shape;67;p2"/>
          <p:cNvGrpSpPr/>
          <p:nvPr/>
        </p:nvGrpSpPr>
        <p:grpSpPr>
          <a:xfrm>
            <a:off x="4317762" y="2193184"/>
            <a:ext cx="3908637" cy="477000"/>
            <a:chOff x="4317762" y="1226134"/>
            <a:chExt cx="3908637" cy="477000"/>
          </a:xfrm>
        </p:grpSpPr>
        <p:sp>
          <p:nvSpPr>
            <p:cNvPr id="68" name="Google Shape;68;p2"/>
            <p:cNvSpPr txBox="1"/>
            <p:nvPr/>
          </p:nvSpPr>
          <p:spPr>
            <a:xfrm>
              <a:off x="4857099" y="1264525"/>
              <a:ext cx="336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Use </a:t>
              </a: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ases &amp; Key </a:t>
              </a: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unctions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4317762" y="2859659"/>
            <a:ext cx="3908637" cy="477000"/>
            <a:chOff x="4317762" y="1226134"/>
            <a:chExt cx="3908637" cy="477000"/>
          </a:xfrm>
        </p:grpSpPr>
        <p:sp>
          <p:nvSpPr>
            <p:cNvPr id="71" name="Google Shape;71;p2"/>
            <p:cNvSpPr txBox="1"/>
            <p:nvPr/>
          </p:nvSpPr>
          <p:spPr>
            <a:xfrm>
              <a:off x="4857099" y="1264525"/>
              <a:ext cx="336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System </a:t>
              </a: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rchitecture </a:t>
              </a: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verview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DC9955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sz="2500" b="1" i="0" u="none" strike="noStrike" cap="none">
                <a:solidFill>
                  <a:srgbClr val="DC995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4317762" y="3526134"/>
            <a:ext cx="4193337" cy="746391"/>
            <a:chOff x="4317762" y="1226134"/>
            <a:chExt cx="4193337" cy="746391"/>
          </a:xfrm>
        </p:grpSpPr>
        <p:sp>
          <p:nvSpPr>
            <p:cNvPr id="74" name="Google Shape;74;p2"/>
            <p:cNvSpPr txBox="1"/>
            <p:nvPr/>
          </p:nvSpPr>
          <p:spPr>
            <a:xfrm>
              <a:off x="4857099" y="1264525"/>
              <a:ext cx="36540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Key </a:t>
              </a: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echnical </a:t>
              </a: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hallenges </a:t>
              </a:r>
              <a:endPara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&amp; Solutions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sz="25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2"/>
          <p:cNvGrpSpPr/>
          <p:nvPr/>
        </p:nvGrpSpPr>
        <p:grpSpPr>
          <a:xfrm>
            <a:off x="4317762" y="4372584"/>
            <a:ext cx="3908637" cy="477000"/>
            <a:chOff x="4317762" y="1226134"/>
            <a:chExt cx="3908637" cy="477000"/>
          </a:xfrm>
        </p:grpSpPr>
        <p:sp>
          <p:nvSpPr>
            <p:cNvPr id="77" name="Google Shape;77;p2"/>
            <p:cNvSpPr txBox="1"/>
            <p:nvPr/>
          </p:nvSpPr>
          <p:spPr>
            <a:xfrm>
              <a:off x="4857099" y="1264525"/>
              <a:ext cx="336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DC9955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 sz="2500" b="1" i="0" u="none" strike="noStrike" cap="none">
                <a:solidFill>
                  <a:srgbClr val="DC995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79;p2"/>
          <p:cNvGrpSpPr/>
          <p:nvPr/>
        </p:nvGrpSpPr>
        <p:grpSpPr>
          <a:xfrm>
            <a:off x="4317762" y="5033559"/>
            <a:ext cx="4031638" cy="746391"/>
            <a:chOff x="4317762" y="1226134"/>
            <a:chExt cx="4031638" cy="746391"/>
          </a:xfrm>
        </p:grpSpPr>
        <p:sp>
          <p:nvSpPr>
            <p:cNvPr id="80" name="Google Shape;80;p2"/>
            <p:cNvSpPr txBox="1"/>
            <p:nvPr/>
          </p:nvSpPr>
          <p:spPr>
            <a:xfrm>
              <a:off x="4857100" y="1264525"/>
              <a:ext cx="3492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Project Management </a:t>
              </a:r>
              <a:b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&amp;</a:t>
              </a: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uccess </a:t>
              </a: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riteria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06</a:t>
              </a:r>
              <a:endParaRPr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75554a745_0_55"/>
          <p:cNvSpPr txBox="1"/>
          <p:nvPr/>
        </p:nvSpPr>
        <p:spPr>
          <a:xfrm>
            <a:off x="5076055" y="3296552"/>
            <a:ext cx="220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" name="Google Shape;321;g1275554a745_0_55"/>
          <p:cNvGrpSpPr/>
          <p:nvPr/>
        </p:nvGrpSpPr>
        <p:grpSpPr>
          <a:xfrm>
            <a:off x="4544042" y="2014241"/>
            <a:ext cx="2749200" cy="1790930"/>
            <a:chOff x="312020" y="663740"/>
            <a:chExt cx="2749200" cy="1790930"/>
          </a:xfrm>
        </p:grpSpPr>
        <p:sp>
          <p:nvSpPr>
            <p:cNvPr id="322" name="Google Shape;322;g1275554a745_0_55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06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g1275554a745_0_55"/>
            <p:cNvSpPr txBox="1"/>
            <p:nvPr/>
          </p:nvSpPr>
          <p:spPr>
            <a:xfrm>
              <a:off x="312020" y="1207870"/>
              <a:ext cx="2749200" cy="12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Project management &amp; S</a:t>
              </a:r>
              <a:r>
                <a:rPr lang="en-US" sz="25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uccess criteria</a:t>
              </a:r>
              <a:endParaRPr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17c73760e_2_66"/>
          <p:cNvSpPr txBox="1">
            <a:spLocks noGrp="1"/>
          </p:cNvSpPr>
          <p:nvPr>
            <p:ph type="title"/>
          </p:nvPr>
        </p:nvSpPr>
        <p:spPr>
          <a:xfrm>
            <a:off x="825732" y="273773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Project Management (Mid)</a:t>
            </a:r>
            <a:endParaRPr sz="2800">
              <a:solidFill>
                <a:schemeClr val="dk1"/>
              </a:solidFill>
            </a:endParaRPr>
          </a:p>
        </p:txBody>
      </p:sp>
      <p:graphicFrame>
        <p:nvGraphicFramePr>
          <p:cNvPr id="329" name="Google Shape;329;g1317c73760e_2_66"/>
          <p:cNvGraphicFramePr/>
          <p:nvPr/>
        </p:nvGraphicFramePr>
        <p:xfrm>
          <a:off x="133350" y="168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{3F29283C-1168-4F5E-81AE-D7FE2A510E96}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JOBS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Mar. ~ 22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(Proposal)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Mar. 23 ~ 31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Apr. 1 ~ 10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Apr. 11 ~ 20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Apr. 21 ~ 30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 1 ~ 5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(Milestone 2)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Prepare Proposal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Presenter(GUI) module design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IH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manager design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DK,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Label recognizer module design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Presenter implementation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IH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manager implementation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DK,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Label recognizer implementation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Presenter verification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IH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manager verification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DK,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Integration and test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Prepare Mid. Demo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17c73760e_4_6"/>
          <p:cNvSpPr txBox="1">
            <a:spLocks noGrp="1"/>
          </p:cNvSpPr>
          <p:nvPr>
            <p:ph type="title"/>
          </p:nvPr>
        </p:nvSpPr>
        <p:spPr>
          <a:xfrm>
            <a:off x="825732" y="273773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Project Management (Final)</a:t>
            </a:r>
            <a:endParaRPr sz="2800">
              <a:solidFill>
                <a:schemeClr val="dk1"/>
              </a:solidFill>
            </a:endParaRPr>
          </a:p>
        </p:txBody>
      </p:sp>
      <p:graphicFrame>
        <p:nvGraphicFramePr>
          <p:cNvPr id="335" name="Google Shape;335;g1317c73760e_4_6"/>
          <p:cNvGraphicFramePr/>
          <p:nvPr/>
        </p:nvGraphicFramePr>
        <p:xfrm>
          <a:off x="303950" y="19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{3F29283C-1168-4F5E-81AE-D7FE2A510E96}</a:tableStyleId>
              </a:tblPr>
              <a:tblGrid>
                <a:gridCol w="679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JOBS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Member</a:t>
                      </a:r>
                      <a:endParaRPr sz="1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Picture loader design and implementation</a:t>
                      </a:r>
                      <a:endParaRPr sz="1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MJ</a:t>
                      </a:r>
                      <a:endParaRPr sz="1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User guided label recognition design and implementation</a:t>
                      </a:r>
                      <a:endParaRPr sz="1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JY, IH</a:t>
                      </a:r>
                      <a:endParaRPr sz="1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User data manager design &amp; implementation</a:t>
                      </a:r>
                      <a:endParaRPr sz="1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DK</a:t>
                      </a:r>
                      <a:endParaRPr sz="1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Overall GUI</a:t>
                      </a:r>
                      <a:endParaRPr sz="1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JY</a:t>
                      </a:r>
                      <a:endParaRPr sz="1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Total module integration and verification</a:t>
                      </a:r>
                      <a:endParaRPr sz="1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JY, MJ, DK, IH</a:t>
                      </a:r>
                      <a:endParaRPr sz="1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Prepare Final Demo</a:t>
                      </a:r>
                      <a:endParaRPr sz="1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JY, MJ, DK, IH</a:t>
                      </a:r>
                      <a:endParaRPr sz="1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17c73760e_2_74"/>
          <p:cNvSpPr txBox="1">
            <a:spLocks noGrp="1"/>
          </p:cNvSpPr>
          <p:nvPr>
            <p:ph type="title"/>
          </p:nvPr>
        </p:nvSpPr>
        <p:spPr>
          <a:xfrm>
            <a:off x="825732" y="273773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Lesson learnt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41" name="Google Shape;341;g1317c73760e_2_74"/>
          <p:cNvSpPr txBox="1"/>
          <p:nvPr/>
        </p:nvSpPr>
        <p:spPr>
          <a:xfrm>
            <a:off x="295475" y="1337400"/>
            <a:ext cx="87786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Char char="-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Great time to experience AI application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Char char="-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TFLite provides user-friendly functionalities.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Char char="-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Making android application is quite complicated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Char char="-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Model accuracy cannot be 100%, 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Char char="-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Additional logic is necessary to support limited accuracy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e3acd7692_1_249"/>
          <p:cNvSpPr txBox="1"/>
          <p:nvPr/>
        </p:nvSpPr>
        <p:spPr>
          <a:xfrm>
            <a:off x="5076055" y="3296552"/>
            <a:ext cx="220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" name="Google Shape;347;g11e3acd7692_1_249"/>
          <p:cNvGrpSpPr/>
          <p:nvPr/>
        </p:nvGrpSpPr>
        <p:grpSpPr>
          <a:xfrm>
            <a:off x="4544042" y="2014241"/>
            <a:ext cx="2749200" cy="1565255"/>
            <a:chOff x="312020" y="663740"/>
            <a:chExt cx="2749200" cy="1565255"/>
          </a:xfrm>
        </p:grpSpPr>
        <p:sp>
          <p:nvSpPr>
            <p:cNvPr id="348" name="Google Shape;348;g11e3acd7692_1_249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07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g11e3acd7692_1_249"/>
            <p:cNvSpPr txBox="1"/>
            <p:nvPr/>
          </p:nvSpPr>
          <p:spPr>
            <a:xfrm>
              <a:off x="312020" y="1751995"/>
              <a:ext cx="27492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Q&amp;A</a:t>
              </a:r>
              <a:endPara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g11e3acd7692_1_249"/>
            <p:cNvSpPr/>
            <p:nvPr/>
          </p:nvSpPr>
          <p:spPr>
            <a:xfrm>
              <a:off x="318713" y="1602101"/>
              <a:ext cx="27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"/>
          <p:cNvSpPr txBox="1">
            <a:spLocks noGrp="1"/>
          </p:cNvSpPr>
          <p:nvPr>
            <p:ph type="ctrTitle"/>
          </p:nvPr>
        </p:nvSpPr>
        <p:spPr>
          <a:xfrm rot="-771867">
            <a:off x="1089187" y="713069"/>
            <a:ext cx="8094134" cy="132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</a:pPr>
            <a:r>
              <a:rPr lang="en-US">
                <a:solidFill>
                  <a:srgbClr val="EAC42D"/>
                </a:solidFill>
              </a:rPr>
              <a:t>T</a:t>
            </a:r>
            <a:r>
              <a:rPr lang="en-US"/>
              <a:t>HANK </a:t>
            </a:r>
            <a:r>
              <a:rPr lang="en-US">
                <a:solidFill>
                  <a:srgbClr val="DC9955"/>
                </a:solidFill>
              </a:rPr>
              <a:t>Y</a:t>
            </a:r>
            <a:r>
              <a:rPr lang="en-US"/>
              <a:t>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3"/>
          <p:cNvGrpSpPr/>
          <p:nvPr/>
        </p:nvGrpSpPr>
        <p:grpSpPr>
          <a:xfrm>
            <a:off x="4491626" y="2014241"/>
            <a:ext cx="3126000" cy="1446609"/>
            <a:chOff x="259604" y="663740"/>
            <a:chExt cx="3126000" cy="1446609"/>
          </a:xfrm>
        </p:grpSpPr>
        <p:sp>
          <p:nvSpPr>
            <p:cNvPr id="87" name="Google Shape;87;p3"/>
            <p:cNvSpPr txBox="1"/>
            <p:nvPr/>
          </p:nvSpPr>
          <p:spPr>
            <a:xfrm>
              <a:off x="513290" y="663740"/>
              <a:ext cx="2346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3"/>
            <p:cNvSpPr txBox="1"/>
            <p:nvPr/>
          </p:nvSpPr>
          <p:spPr>
            <a:xfrm>
              <a:off x="259604" y="1248449"/>
              <a:ext cx="31260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Motivation &amp; Proposed Idea</a:t>
              </a:r>
              <a:endParaRPr sz="2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e3acd7692_1_61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94" name="Google Shape;94;g11e3acd7692_1_61"/>
          <p:cNvSpPr txBox="1">
            <a:spLocks noGrp="1"/>
          </p:cNvSpPr>
          <p:nvPr>
            <p:ph type="body" idx="1"/>
          </p:nvPr>
        </p:nvSpPr>
        <p:spPr>
          <a:xfrm>
            <a:off x="323525" y="1340775"/>
            <a:ext cx="8383500" cy="55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i="0">
                <a:solidFill>
                  <a:schemeClr val="dk1"/>
                </a:solidFill>
              </a:rPr>
              <a:t>When you live alone, doing laundry is often difficult</a:t>
            </a:r>
            <a:endParaRPr sz="2400" i="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 i="0">
                <a:solidFill>
                  <a:schemeClr val="dk1"/>
                </a:solidFill>
              </a:rPr>
              <a:t>Many things to consider</a:t>
            </a:r>
            <a:endParaRPr sz="2000" i="0">
              <a:solidFill>
                <a:schemeClr val="dk1"/>
              </a:solidFill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US" sz="2000" i="0">
                <a:solidFill>
                  <a:schemeClr val="dk1"/>
                </a:solidFill>
              </a:rPr>
              <a:t>Fabric, color, machine or dry-cleaning?</a:t>
            </a:r>
            <a:endParaRPr sz="2000" i="0">
              <a:solidFill>
                <a:schemeClr val="dk1"/>
              </a:solidFill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US" sz="2000" i="0">
                <a:solidFill>
                  <a:schemeClr val="dk1"/>
                </a:solidFill>
              </a:rPr>
              <a:t>What do the labels mean?</a:t>
            </a:r>
            <a:endParaRPr sz="2000" i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0">
              <a:solidFill>
                <a:schemeClr val="dk1"/>
              </a:solidFill>
            </a:endParaRPr>
          </a:p>
        </p:txBody>
      </p:sp>
      <p:pic>
        <p:nvPicPr>
          <p:cNvPr id="95" name="Google Shape;95;g11e3acd7692_1_61"/>
          <p:cNvPicPr preferRelativeResize="0"/>
          <p:nvPr/>
        </p:nvPicPr>
        <p:blipFill rotWithShape="1">
          <a:blip r:embed="rId3">
            <a:alphaModFix/>
          </a:blip>
          <a:srcRect t="10234" b="9308"/>
          <a:stretch/>
        </p:blipFill>
        <p:spPr>
          <a:xfrm>
            <a:off x="5564726" y="4141325"/>
            <a:ext cx="1762150" cy="20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11e3acd7692_1_61"/>
          <p:cNvPicPr preferRelativeResize="0"/>
          <p:nvPr/>
        </p:nvPicPr>
        <p:blipFill rotWithShape="1">
          <a:blip r:embed="rId4">
            <a:alphaModFix/>
          </a:blip>
          <a:srcRect t="14844" b="9996"/>
          <a:stretch/>
        </p:blipFill>
        <p:spPr>
          <a:xfrm>
            <a:off x="1664269" y="4223762"/>
            <a:ext cx="1844474" cy="18484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11e3acd7692_1_61"/>
          <p:cNvSpPr txBox="1"/>
          <p:nvPr/>
        </p:nvSpPr>
        <p:spPr>
          <a:xfrm>
            <a:off x="1868375" y="3429000"/>
            <a:ext cx="5293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Calibri"/>
                <a:ea typeface="Calibri"/>
                <a:cs typeface="Calibri"/>
                <a:sym typeface="Calibri"/>
              </a:rPr>
              <a:t>Be careful! Your clothes end up like this…</a:t>
            </a:r>
            <a:endParaRPr sz="19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17c73760e_1_2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/>
              <a:t>Proposed Idea</a:t>
            </a:r>
            <a:endParaRPr/>
          </a:p>
        </p:txBody>
      </p:sp>
      <p:sp>
        <p:nvSpPr>
          <p:cNvPr id="103" name="Google Shape;103;g1317c73760e_1_2"/>
          <p:cNvSpPr txBox="1">
            <a:spLocks noGrp="1"/>
          </p:cNvSpPr>
          <p:nvPr>
            <p:ph type="body" idx="1"/>
          </p:nvPr>
        </p:nvSpPr>
        <p:spPr>
          <a:xfrm>
            <a:off x="323525" y="1340775"/>
            <a:ext cx="8383500" cy="55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i="0">
                <a:solidFill>
                  <a:schemeClr val="dk1"/>
                </a:solidFill>
              </a:rPr>
              <a:t>General Idea</a:t>
            </a:r>
            <a:endParaRPr sz="2400" i="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 i="0">
                <a:solidFill>
                  <a:schemeClr val="dk1"/>
                </a:solidFill>
              </a:rPr>
              <a:t>Give users guides for doing laundry</a:t>
            </a:r>
            <a:endParaRPr sz="2000" i="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 i="0">
                <a:solidFill>
                  <a:schemeClr val="dk1"/>
                </a:solidFill>
              </a:rPr>
              <a:t>Store users’ data and retrieve data whenever needed</a:t>
            </a:r>
            <a:endParaRPr sz="2000" i="0">
              <a:solidFill>
                <a:schemeClr val="dk1"/>
              </a:solidFill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US" sz="2000" i="0">
                <a:solidFill>
                  <a:schemeClr val="dk1"/>
                </a:solidFill>
              </a:rPr>
              <a:t>All care labels and the corresponding information</a:t>
            </a:r>
            <a:endParaRPr sz="2000" i="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 i="0">
                <a:solidFill>
                  <a:schemeClr val="dk1"/>
                </a:solidFill>
              </a:rPr>
              <a:t>Target users</a:t>
            </a:r>
            <a:endParaRPr sz="2000" i="0">
              <a:solidFill>
                <a:schemeClr val="dk1"/>
              </a:solidFill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US" sz="2000" i="0">
                <a:solidFill>
                  <a:schemeClr val="dk1"/>
                </a:solidFill>
              </a:rPr>
              <a:t>People who live alone</a:t>
            </a:r>
            <a:endParaRPr sz="2000" i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i="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i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i="0">
                <a:solidFill>
                  <a:schemeClr val="dk1"/>
                </a:solidFill>
              </a:rPr>
              <a:t>Novelty</a:t>
            </a:r>
            <a:endParaRPr sz="2400" i="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 i="0">
                <a:solidFill>
                  <a:schemeClr val="dk1"/>
                </a:solidFill>
              </a:rPr>
              <a:t>Existing applications only target laundry outsourcing services</a:t>
            </a:r>
            <a:endParaRPr sz="2000" i="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 i="0">
                <a:solidFill>
                  <a:schemeClr val="dk1"/>
                </a:solidFill>
              </a:rPr>
              <a:t>We help people to do laundry themselves (cheaper)</a:t>
            </a:r>
            <a:endParaRPr sz="2000" i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g1317c73760e_3_73"/>
          <p:cNvGrpSpPr/>
          <p:nvPr/>
        </p:nvGrpSpPr>
        <p:grpSpPr>
          <a:xfrm>
            <a:off x="4476367" y="2014241"/>
            <a:ext cx="2749200" cy="1725455"/>
            <a:chOff x="244345" y="663740"/>
            <a:chExt cx="2749200" cy="1725455"/>
          </a:xfrm>
        </p:grpSpPr>
        <p:sp>
          <p:nvSpPr>
            <p:cNvPr id="109" name="Google Shape;109;g1317c73760e_3_73"/>
            <p:cNvSpPr txBox="1"/>
            <p:nvPr/>
          </p:nvSpPr>
          <p:spPr>
            <a:xfrm>
              <a:off x="445515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g1317c73760e_3_73"/>
            <p:cNvSpPr txBox="1"/>
            <p:nvPr/>
          </p:nvSpPr>
          <p:spPr>
            <a:xfrm>
              <a:off x="244345" y="1142395"/>
              <a:ext cx="2749200" cy="12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 Cases </a:t>
              </a:r>
              <a:endParaRPr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&amp; </a:t>
              </a:r>
              <a:endParaRPr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Key Functions</a:t>
              </a:r>
              <a:endParaRPr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75554a745_2_0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/>
              <a:t>Use Cases (Recap)</a:t>
            </a:r>
            <a:endParaRPr/>
          </a:p>
        </p:txBody>
      </p:sp>
      <p:sp>
        <p:nvSpPr>
          <p:cNvPr id="116" name="Google Shape;116;g1275554a745_2_0"/>
          <p:cNvSpPr txBox="1">
            <a:spLocks noGrp="1"/>
          </p:cNvSpPr>
          <p:nvPr>
            <p:ph type="body" idx="1"/>
          </p:nvPr>
        </p:nvSpPr>
        <p:spPr>
          <a:xfrm>
            <a:off x="323523" y="1340775"/>
            <a:ext cx="8383500" cy="4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i="0">
                <a:solidFill>
                  <a:schemeClr val="dk1"/>
                </a:solidFill>
              </a:rPr>
              <a:t>People who do not know about care labels</a:t>
            </a:r>
            <a:endParaRPr sz="2400" i="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 i="0">
                <a:solidFill>
                  <a:schemeClr val="dk1"/>
                </a:solidFill>
              </a:rPr>
              <a:t>The app provides laundry tips for them</a:t>
            </a:r>
            <a:endParaRPr sz="2400" i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endParaRPr sz="2400" i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i="0">
                <a:solidFill>
                  <a:schemeClr val="dk1"/>
                </a:solidFill>
              </a:rPr>
              <a:t>Labels on clothes washed away after using the app one or more times.</a:t>
            </a:r>
            <a:endParaRPr sz="2400" i="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 i="0">
                <a:solidFill>
                  <a:schemeClr val="dk1"/>
                </a:solidFill>
              </a:rPr>
              <a:t>The app saves and recovers laundry tips for users’ clothes</a:t>
            </a:r>
            <a:endParaRPr sz="2400" i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17c73760e_2_154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>
                <a:solidFill>
                  <a:srgbClr val="EAC42D"/>
                </a:solidFill>
              </a:rPr>
              <a:t>Key Functions</a:t>
            </a:r>
            <a:endParaRPr/>
          </a:p>
        </p:txBody>
      </p:sp>
      <p:sp>
        <p:nvSpPr>
          <p:cNvPr id="141" name="Google Shape;141;g1317c73760e_2_154"/>
          <p:cNvSpPr txBox="1">
            <a:spLocks noGrp="1"/>
          </p:cNvSpPr>
          <p:nvPr>
            <p:ph type="body" idx="1"/>
          </p:nvPr>
        </p:nvSpPr>
        <p:spPr>
          <a:xfrm>
            <a:off x="352150" y="1269618"/>
            <a:ext cx="8918400" cy="1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arenBoth"/>
            </a:pPr>
            <a:r>
              <a:rPr lang="en-US" sz="2400" b="1">
                <a:solidFill>
                  <a:schemeClr val="dk1"/>
                </a:solidFill>
              </a:rPr>
              <a:t>Recognize care labels using camera and object detection model</a:t>
            </a:r>
            <a:endParaRPr sz="2400" b="1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arenBoth"/>
            </a:pPr>
            <a:r>
              <a:rPr lang="en-US" sz="2400" b="1">
                <a:solidFill>
                  <a:schemeClr val="dk1"/>
                </a:solidFill>
              </a:rPr>
              <a:t>Store care labels of the cloth</a:t>
            </a:r>
            <a:endParaRPr sz="2400" b="1">
              <a:solidFill>
                <a:schemeClr val="dk1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endParaRPr/>
          </a:p>
        </p:txBody>
      </p:sp>
      <p:sp>
        <p:nvSpPr>
          <p:cNvPr id="142" name="Google Shape;142;g1317c73760e_2_154"/>
          <p:cNvSpPr txBox="1"/>
          <p:nvPr/>
        </p:nvSpPr>
        <p:spPr>
          <a:xfrm>
            <a:off x="2013825" y="6175175"/>
            <a:ext cx="891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 the data into the User Cloth DB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1317c73760e_2_154"/>
          <p:cNvSpPr/>
          <p:nvPr/>
        </p:nvSpPr>
        <p:spPr>
          <a:xfrm>
            <a:off x="2633893" y="3308075"/>
            <a:ext cx="591600" cy="44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1317c73760e_2_154"/>
          <p:cNvSpPr/>
          <p:nvPr/>
        </p:nvSpPr>
        <p:spPr>
          <a:xfrm>
            <a:off x="569925" y="4817975"/>
            <a:ext cx="1443900" cy="384900"/>
          </a:xfrm>
          <a:prstGeom prst="roundRect">
            <a:avLst>
              <a:gd name="adj" fmla="val 50000"/>
            </a:avLst>
          </a:prstGeom>
          <a:solidFill>
            <a:srgbClr val="8888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</a:rPr>
              <a:t>STEP 1 &gt;</a:t>
            </a:r>
            <a:endParaRPr sz="1900" b="1">
              <a:solidFill>
                <a:schemeClr val="lt1"/>
              </a:solidFill>
            </a:endParaRPr>
          </a:p>
        </p:txBody>
      </p:sp>
      <p:sp>
        <p:nvSpPr>
          <p:cNvPr id="145" name="Google Shape;145;g1317c73760e_2_154"/>
          <p:cNvSpPr/>
          <p:nvPr/>
        </p:nvSpPr>
        <p:spPr>
          <a:xfrm>
            <a:off x="569925" y="5280625"/>
            <a:ext cx="1443900" cy="384900"/>
          </a:xfrm>
          <a:prstGeom prst="roundRect">
            <a:avLst>
              <a:gd name="adj" fmla="val 50000"/>
            </a:avLst>
          </a:prstGeom>
          <a:solidFill>
            <a:srgbClr val="8888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</a:rPr>
              <a:t>STEP 2 &gt;</a:t>
            </a:r>
            <a:endParaRPr sz="1900" b="1">
              <a:solidFill>
                <a:schemeClr val="lt1"/>
              </a:solidFill>
            </a:endParaRPr>
          </a:p>
        </p:txBody>
      </p:sp>
      <p:sp>
        <p:nvSpPr>
          <p:cNvPr id="146" name="Google Shape;146;g1317c73760e_2_154"/>
          <p:cNvSpPr/>
          <p:nvPr/>
        </p:nvSpPr>
        <p:spPr>
          <a:xfrm>
            <a:off x="569925" y="5743275"/>
            <a:ext cx="1443900" cy="384900"/>
          </a:xfrm>
          <a:prstGeom prst="roundRect">
            <a:avLst>
              <a:gd name="adj" fmla="val 50000"/>
            </a:avLst>
          </a:prstGeom>
          <a:solidFill>
            <a:srgbClr val="8888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</a:rPr>
              <a:t>STEP 3 &gt;</a:t>
            </a:r>
            <a:endParaRPr sz="1900" b="1">
              <a:solidFill>
                <a:schemeClr val="lt1"/>
              </a:solidFill>
            </a:endParaRPr>
          </a:p>
        </p:txBody>
      </p:sp>
      <p:sp>
        <p:nvSpPr>
          <p:cNvPr id="147" name="Google Shape;147;g1317c73760e_2_154"/>
          <p:cNvSpPr txBox="1"/>
          <p:nvPr/>
        </p:nvSpPr>
        <p:spPr>
          <a:xfrm>
            <a:off x="2013825" y="4787225"/>
            <a:ext cx="61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a picture of clothes and their care labels.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1317c73760e_2_154"/>
          <p:cNvSpPr txBox="1"/>
          <p:nvPr/>
        </p:nvSpPr>
        <p:spPr>
          <a:xfrm>
            <a:off x="2013825" y="5227250"/>
            <a:ext cx="6783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using object detection model, detect washing symbols in care label.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1317c73760e_2_154"/>
          <p:cNvSpPr txBox="1"/>
          <p:nvPr/>
        </p:nvSpPr>
        <p:spPr>
          <a:xfrm>
            <a:off x="2013825" y="5712525"/>
            <a:ext cx="891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</a:t>
            </a:r>
            <a:r>
              <a:rPr lang="en-US" sz="1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 of care labels</a:t>
            </a:r>
            <a:r>
              <a:rPr lang="en-US" sz="1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name(or type) of cloth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1317c73760e_2_154"/>
          <p:cNvSpPr/>
          <p:nvPr/>
        </p:nvSpPr>
        <p:spPr>
          <a:xfrm>
            <a:off x="569925" y="6205925"/>
            <a:ext cx="1443900" cy="384900"/>
          </a:xfrm>
          <a:prstGeom prst="roundRect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</a:rPr>
              <a:t>STEP 4 &gt;</a:t>
            </a:r>
            <a:endParaRPr sz="1900" b="1">
              <a:solidFill>
                <a:schemeClr val="lt1"/>
              </a:solidFill>
            </a:endParaRPr>
          </a:p>
        </p:txBody>
      </p:sp>
      <p:sp>
        <p:nvSpPr>
          <p:cNvPr id="151" name="Google Shape;151;g1317c73760e_2_154"/>
          <p:cNvSpPr/>
          <p:nvPr/>
        </p:nvSpPr>
        <p:spPr>
          <a:xfrm>
            <a:off x="5376200" y="3170250"/>
            <a:ext cx="667500" cy="44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g1317c73760e_2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76" y="2565081"/>
            <a:ext cx="1602901" cy="1932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317c73760e_2_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650" y="2638868"/>
            <a:ext cx="1910399" cy="178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317c73760e_2_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3853" y="2766549"/>
            <a:ext cx="2184022" cy="12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317c73760e_2_154"/>
          <p:cNvSpPr txBox="1"/>
          <p:nvPr/>
        </p:nvSpPr>
        <p:spPr>
          <a:xfrm>
            <a:off x="782875" y="2207700"/>
            <a:ext cx="144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Picture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g1317c73760e_2_154"/>
          <p:cNvSpPr txBox="1"/>
          <p:nvPr/>
        </p:nvSpPr>
        <p:spPr>
          <a:xfrm>
            <a:off x="3440475" y="2207700"/>
            <a:ext cx="198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Detected labels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g1317c73760e_2_154"/>
          <p:cNvSpPr txBox="1"/>
          <p:nvPr/>
        </p:nvSpPr>
        <p:spPr>
          <a:xfrm>
            <a:off x="6395575" y="2297425"/>
            <a:ext cx="144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Naming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17c73760e_2_0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>
                <a:solidFill>
                  <a:srgbClr val="EAC42D"/>
                </a:solidFill>
              </a:rPr>
              <a:t>Key Functions</a:t>
            </a:r>
            <a:endParaRPr>
              <a:solidFill>
                <a:srgbClr val="EAC42D"/>
              </a:solidFill>
            </a:endParaRPr>
          </a:p>
        </p:txBody>
      </p:sp>
      <p:sp>
        <p:nvSpPr>
          <p:cNvPr id="163" name="Google Shape;163;g1317c73760e_2_0"/>
          <p:cNvSpPr txBox="1">
            <a:spLocks noGrp="1"/>
          </p:cNvSpPr>
          <p:nvPr>
            <p:ph type="body" idx="1"/>
          </p:nvPr>
        </p:nvSpPr>
        <p:spPr>
          <a:xfrm>
            <a:off x="112800" y="1522725"/>
            <a:ext cx="89184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400" b="1">
                <a:solidFill>
                  <a:schemeClr val="dk1"/>
                </a:solidFill>
              </a:rPr>
              <a:t>Get guidance of stored clothes from DB</a:t>
            </a:r>
            <a:endParaRPr/>
          </a:p>
        </p:txBody>
      </p:sp>
      <p:sp>
        <p:nvSpPr>
          <p:cNvPr id="164" name="Google Shape;164;g1317c73760e_2_0"/>
          <p:cNvSpPr txBox="1"/>
          <p:nvPr/>
        </p:nvSpPr>
        <p:spPr>
          <a:xfrm>
            <a:off x="1955625" y="4981050"/>
            <a:ext cx="891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list of stored clothes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1317c73760e_2_0"/>
          <p:cNvSpPr/>
          <p:nvPr/>
        </p:nvSpPr>
        <p:spPr>
          <a:xfrm>
            <a:off x="511725" y="5011800"/>
            <a:ext cx="1443900" cy="384900"/>
          </a:xfrm>
          <a:prstGeom prst="roundRect">
            <a:avLst>
              <a:gd name="adj" fmla="val 5000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</a:rPr>
              <a:t>STEP 1 &gt;</a:t>
            </a:r>
            <a:endParaRPr sz="1900" b="1">
              <a:solidFill>
                <a:schemeClr val="lt1"/>
              </a:solidFill>
            </a:endParaRPr>
          </a:p>
        </p:txBody>
      </p:sp>
      <p:sp>
        <p:nvSpPr>
          <p:cNvPr id="166" name="Google Shape;166;g1317c73760e_2_0"/>
          <p:cNvSpPr txBox="1"/>
          <p:nvPr/>
        </p:nvSpPr>
        <p:spPr>
          <a:xfrm>
            <a:off x="1955625" y="6076500"/>
            <a:ext cx="891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can get washing guidance of stored clothes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1317c73760e_2_0"/>
          <p:cNvSpPr/>
          <p:nvPr/>
        </p:nvSpPr>
        <p:spPr>
          <a:xfrm>
            <a:off x="511725" y="6107250"/>
            <a:ext cx="1443900" cy="384900"/>
          </a:xfrm>
          <a:prstGeom prst="roundRect">
            <a:avLst>
              <a:gd name="adj" fmla="val 50000"/>
            </a:avLst>
          </a:prstGeom>
          <a:solidFill>
            <a:srgbClr val="D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</a:rPr>
              <a:t>STEP 3 &gt;</a:t>
            </a:r>
            <a:endParaRPr sz="1900" b="1">
              <a:solidFill>
                <a:schemeClr val="lt1"/>
              </a:solidFill>
            </a:endParaRPr>
          </a:p>
        </p:txBody>
      </p:sp>
      <p:sp>
        <p:nvSpPr>
          <p:cNvPr id="168" name="Google Shape;168;g1317c73760e_2_0"/>
          <p:cNvSpPr/>
          <p:nvPr/>
        </p:nvSpPr>
        <p:spPr>
          <a:xfrm>
            <a:off x="511725" y="5559525"/>
            <a:ext cx="1443900" cy="384900"/>
          </a:xfrm>
          <a:prstGeom prst="roundRect">
            <a:avLst>
              <a:gd name="adj" fmla="val 50000"/>
            </a:avLst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</a:rPr>
              <a:t>STEP 2 &gt;</a:t>
            </a:r>
            <a:endParaRPr sz="1900" b="1">
              <a:solidFill>
                <a:schemeClr val="lt1"/>
              </a:solidFill>
            </a:endParaRPr>
          </a:p>
        </p:txBody>
      </p:sp>
      <p:sp>
        <p:nvSpPr>
          <p:cNvPr id="169" name="Google Shape;169;g1317c73760e_2_0"/>
          <p:cNvSpPr txBox="1"/>
          <p:nvPr/>
        </p:nvSpPr>
        <p:spPr>
          <a:xfrm>
            <a:off x="1955625" y="5528775"/>
            <a:ext cx="891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one of them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g1317c73760e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574" y="2536150"/>
            <a:ext cx="2692524" cy="176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317c73760e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054" y="2562675"/>
            <a:ext cx="3002049" cy="17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317c73760e_2_0"/>
          <p:cNvSpPr/>
          <p:nvPr/>
        </p:nvSpPr>
        <p:spPr>
          <a:xfrm>
            <a:off x="4058825" y="2719025"/>
            <a:ext cx="1198200" cy="38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1317c73760e_2_0"/>
          <p:cNvSpPr/>
          <p:nvPr/>
        </p:nvSpPr>
        <p:spPr>
          <a:xfrm rot="-5400000">
            <a:off x="2129675" y="2501004"/>
            <a:ext cx="547800" cy="304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317c73760e_2_0"/>
          <p:cNvSpPr txBox="1"/>
          <p:nvPr/>
        </p:nvSpPr>
        <p:spPr>
          <a:xfrm>
            <a:off x="1975538" y="2010250"/>
            <a:ext cx="1290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Malgun Gothic"/>
                <a:ea typeface="Malgun Gothic"/>
                <a:cs typeface="Malgun Gothic"/>
                <a:sym typeface="Malgun Gothic"/>
              </a:rPr>
              <a:t>Click!</a:t>
            </a:r>
            <a:endParaRPr sz="17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1917</Words>
  <Application>Microsoft Office PowerPoint</Application>
  <PresentationFormat>화면 슬라이드 쇼(4:3)</PresentationFormat>
  <Paragraphs>336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Gulimche</vt:lpstr>
      <vt:lpstr>Malgun Gothic</vt:lpstr>
      <vt:lpstr>Arial</vt:lpstr>
      <vt:lpstr>Calibri</vt:lpstr>
      <vt:lpstr>Office 테마</vt:lpstr>
      <vt:lpstr>MOMmy, Help My LaunDRY!</vt:lpstr>
      <vt:lpstr>PowerPoint 프레젠테이션</vt:lpstr>
      <vt:lpstr>PowerPoint 프레젠테이션</vt:lpstr>
      <vt:lpstr>Motivation</vt:lpstr>
      <vt:lpstr>Proposed Idea</vt:lpstr>
      <vt:lpstr>PowerPoint 프레젠테이션</vt:lpstr>
      <vt:lpstr>Use Cases (Recap)</vt:lpstr>
      <vt:lpstr>Key Functions</vt:lpstr>
      <vt:lpstr>Key Functions</vt:lpstr>
      <vt:lpstr>PowerPoint 프레젠테이션</vt:lpstr>
      <vt:lpstr>PowerPoint 프레젠테이션</vt:lpstr>
      <vt:lpstr>System Architecture</vt:lpstr>
      <vt:lpstr>System Architecture</vt:lpstr>
      <vt:lpstr>PowerPoint 프레젠테이션</vt:lpstr>
      <vt:lpstr>Challenges &amp; Solutions</vt:lpstr>
      <vt:lpstr>Challenges &amp; Solutions</vt:lpstr>
      <vt:lpstr>PowerPoint 프레젠테이션</vt:lpstr>
      <vt:lpstr>Evaluation</vt:lpstr>
      <vt:lpstr>Limitation</vt:lpstr>
      <vt:lpstr>PowerPoint 프레젠테이션</vt:lpstr>
      <vt:lpstr>Project Management (Mid)</vt:lpstr>
      <vt:lpstr>Project Management (Final)</vt:lpstr>
      <vt:lpstr>Lesson learnt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MOMmy, Help My LaunDRY!</dc:title>
  <dc:creator>Slide Members by HS.SEO</dc:creator>
  <cp:lastModifiedBy>dev_MinJeeKoo</cp:lastModifiedBy>
  <cp:revision>1</cp:revision>
  <dcterms:created xsi:type="dcterms:W3CDTF">2010-02-01T08:03:16Z</dcterms:created>
  <dcterms:modified xsi:type="dcterms:W3CDTF">2022-06-06T13:17:37Z</dcterms:modified>
</cp:coreProperties>
</file>